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7" r:id="rId2"/>
    <p:sldId id="258" r:id="rId3"/>
    <p:sldId id="267" r:id="rId4"/>
    <p:sldId id="266" r:id="rId5"/>
    <p:sldId id="270" r:id="rId6"/>
    <p:sldId id="269" r:id="rId7"/>
    <p:sldId id="268" r:id="rId8"/>
    <p:sldId id="259" r:id="rId9"/>
  </p:sldIdLst>
  <p:sldSz cx="9144000" cy="5148263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07AA7"/>
    <a:srgbClr val="009900"/>
    <a:srgbClr val="33CC33"/>
    <a:srgbClr val="0A4A66"/>
    <a:srgbClr val="0E6C96"/>
    <a:srgbClr val="FF0000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91" d="100"/>
          <a:sy n="91" d="100"/>
        </p:scale>
        <p:origin x="-786" y="-90"/>
      </p:cViewPr>
      <p:guideLst>
        <p:guide orient="horz" pos="1622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A23A7C-9566-3E45-B854-A07388AB3EFB}" type="datetimeFigureOut">
              <a:rPr lang="en-US" smtClean="0"/>
              <a:pPr/>
              <a:t>4/16/2017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87588" y="514350"/>
            <a:ext cx="4568825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7287A0-E7A9-BF4C-A12A-1C81F29FF7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760647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9299"/>
            <a:ext cx="7772400" cy="110354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7349"/>
            <a:ext cx="6400800" cy="1315667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38968-40A1-4BFB-B6BA-E895252B9030}" type="datetimeFigureOut">
              <a:rPr lang="en-US" smtClean="0"/>
              <a:pPr/>
              <a:t>4/16/2017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6C62D-CDEC-4934-875F-CBD3F55106D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38968-40A1-4BFB-B6BA-E895252B9030}" type="datetimeFigureOut">
              <a:rPr lang="en-US" smtClean="0"/>
              <a:pPr/>
              <a:t>4/16/2017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6C62D-CDEC-4934-875F-CBD3F55106D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4925"/>
            <a:ext cx="2057400" cy="329751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4925"/>
            <a:ext cx="6019800" cy="329751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38968-40A1-4BFB-B6BA-E895252B9030}" type="datetimeFigureOut">
              <a:rPr lang="en-US" smtClean="0"/>
              <a:pPr/>
              <a:t>4/16/2017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6C62D-CDEC-4934-875F-CBD3F55106D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38968-40A1-4BFB-B6BA-E895252B9030}" type="datetimeFigureOut">
              <a:rPr lang="en-US" smtClean="0"/>
              <a:pPr/>
              <a:t>4/16/2017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6C62D-CDEC-4934-875F-CBD3F55106D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8236"/>
            <a:ext cx="7772400" cy="1022502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2054"/>
            <a:ext cx="7772400" cy="1126182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38968-40A1-4BFB-B6BA-E895252B9030}" type="datetimeFigureOut">
              <a:rPr lang="en-US" smtClean="0"/>
              <a:pPr/>
              <a:t>4/16/2017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6C62D-CDEC-4934-875F-CBD3F55106D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02138"/>
            <a:ext cx="4038600" cy="255029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2138"/>
            <a:ext cx="4038600" cy="255029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38968-40A1-4BFB-B6BA-E895252B9030}" type="datetimeFigureOut">
              <a:rPr lang="en-US" smtClean="0"/>
              <a:pPr/>
              <a:t>4/16/2017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6C62D-CDEC-4934-875F-CBD3F55106D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169"/>
            <a:ext cx="8229600" cy="858044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2401"/>
            <a:ext cx="4040188" cy="48026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2667"/>
            <a:ext cx="4040188" cy="29662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2401"/>
            <a:ext cx="4041775" cy="48026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2667"/>
            <a:ext cx="4041775" cy="29662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38968-40A1-4BFB-B6BA-E895252B9030}" type="datetimeFigureOut">
              <a:rPr lang="en-US" smtClean="0"/>
              <a:pPr/>
              <a:t>4/16/2017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6C62D-CDEC-4934-875F-CBD3F55106D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38968-40A1-4BFB-B6BA-E895252B9030}" type="datetimeFigureOut">
              <a:rPr lang="en-US" smtClean="0"/>
              <a:pPr/>
              <a:t>4/16/2017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6C62D-CDEC-4934-875F-CBD3F55106D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38968-40A1-4BFB-B6BA-E895252B9030}" type="datetimeFigureOut">
              <a:rPr lang="en-US" smtClean="0"/>
              <a:pPr/>
              <a:t>4/16/2017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6C62D-CDEC-4934-875F-CBD3F55106D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977"/>
            <a:ext cx="3008313" cy="87234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977"/>
            <a:ext cx="5111750" cy="43939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7322"/>
            <a:ext cx="3008313" cy="352155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38968-40A1-4BFB-B6BA-E895252B9030}" type="datetimeFigureOut">
              <a:rPr lang="en-US" smtClean="0"/>
              <a:pPr/>
              <a:t>4/16/2017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6C62D-CDEC-4934-875F-CBD3F55106D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3784"/>
            <a:ext cx="5486400" cy="42544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60007"/>
            <a:ext cx="5486400" cy="308895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9231"/>
            <a:ext cx="5486400" cy="60420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38968-40A1-4BFB-B6BA-E895252B9030}" type="datetimeFigureOut">
              <a:rPr lang="en-US" smtClean="0"/>
              <a:pPr/>
              <a:t>4/16/2017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6C62D-CDEC-4934-875F-CBD3F55106D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6169"/>
            <a:ext cx="8229600" cy="8580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1262"/>
            <a:ext cx="8229600" cy="33976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71678"/>
            <a:ext cx="2133600" cy="2740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D38968-40A1-4BFB-B6BA-E895252B9030}" type="datetimeFigureOut">
              <a:rPr lang="en-US" smtClean="0"/>
              <a:pPr/>
              <a:t>4/16/2017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71678"/>
            <a:ext cx="2895600" cy="2740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71678"/>
            <a:ext cx="2133600" cy="2740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06C62D-CDEC-4934-875F-CBD3F55106D1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ackground p1 (2)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" y="16860"/>
            <a:ext cx="9143998" cy="514807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96280" y="669131"/>
            <a:ext cx="5652120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rgbClr val="107AA7"/>
                </a:solidFill>
                <a:latin typeface="Oswald"/>
                <a:ea typeface="Oswald"/>
                <a:cs typeface="Oswald"/>
                <a:sym typeface="Oswald"/>
              </a:rPr>
              <a:t>Hackers</a:t>
            </a:r>
          </a:p>
          <a:p>
            <a:r>
              <a:rPr lang="en-US" sz="1600" dirty="0" smtClean="0">
                <a:solidFill>
                  <a:srgbClr val="0A4A66"/>
                </a:solidFill>
              </a:rPr>
              <a:t>Lama Ahmad, NYUAD, UAE</a:t>
            </a:r>
          </a:p>
          <a:p>
            <a:r>
              <a:rPr lang="en-US" sz="1600" dirty="0" err="1" smtClean="0">
                <a:solidFill>
                  <a:srgbClr val="0A4A66"/>
                </a:solidFill>
              </a:rPr>
              <a:t>Fahmi</a:t>
            </a:r>
            <a:r>
              <a:rPr lang="en-US" sz="1600" dirty="0" smtClean="0">
                <a:solidFill>
                  <a:srgbClr val="0A4A66"/>
                </a:solidFill>
              </a:rPr>
              <a:t> Alnajjar, PSUT, Jordan</a:t>
            </a:r>
          </a:p>
          <a:p>
            <a:r>
              <a:rPr lang="en-US" sz="1600" dirty="0" smtClean="0">
                <a:solidFill>
                  <a:srgbClr val="0A4A66"/>
                </a:solidFill>
              </a:rPr>
              <a:t>Maha Amjad, NUCES FAST, Pakistan</a:t>
            </a:r>
          </a:p>
          <a:p>
            <a:r>
              <a:rPr lang="en-US" sz="1600" dirty="0" smtClean="0">
                <a:solidFill>
                  <a:srgbClr val="0A4A66"/>
                </a:solidFill>
              </a:rPr>
              <a:t>Skye Im, New York University Shanghai, China</a:t>
            </a:r>
          </a:p>
          <a:p>
            <a:r>
              <a:rPr lang="en-US" sz="1600" dirty="0" smtClean="0">
                <a:solidFill>
                  <a:srgbClr val="0A4A66"/>
                </a:solidFill>
              </a:rPr>
              <a:t>Shorook Saleh, University of Sharjah, UAE</a:t>
            </a:r>
            <a:endParaRPr lang="en-US" sz="1600" dirty="0">
              <a:solidFill>
                <a:srgbClr val="0A4A66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72480" y="2955131"/>
            <a:ext cx="5652120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rgbClr val="107AA7"/>
                </a:solidFill>
                <a:latin typeface="Oswald"/>
                <a:ea typeface="Oswald"/>
                <a:cs typeface="Oswald"/>
                <a:sym typeface="Oswald"/>
              </a:rPr>
              <a:t>Mentors</a:t>
            </a:r>
            <a:endParaRPr lang="en-US" sz="2400" b="1" dirty="0">
              <a:solidFill>
                <a:srgbClr val="107AA7"/>
              </a:solidFill>
              <a:latin typeface="Oswald"/>
              <a:ea typeface="Oswald"/>
              <a:cs typeface="Oswald"/>
              <a:sym typeface="Oswald"/>
            </a:endParaRPr>
          </a:p>
          <a:p>
            <a:r>
              <a:rPr lang="en-US" sz="1600" dirty="0" err="1" smtClean="0">
                <a:solidFill>
                  <a:srgbClr val="0A4A66"/>
                </a:solidFill>
              </a:rPr>
              <a:t>Anas</a:t>
            </a:r>
            <a:r>
              <a:rPr lang="en-US" sz="1600" dirty="0" smtClean="0">
                <a:solidFill>
                  <a:srgbClr val="0A4A66"/>
                </a:solidFill>
              </a:rPr>
              <a:t> </a:t>
            </a:r>
            <a:r>
              <a:rPr lang="en-US" sz="1600" dirty="0" err="1" smtClean="0">
                <a:solidFill>
                  <a:srgbClr val="0A4A66"/>
                </a:solidFill>
              </a:rPr>
              <a:t>Shahrour</a:t>
            </a:r>
            <a:r>
              <a:rPr lang="en-US" sz="1600" dirty="0" smtClean="0">
                <a:solidFill>
                  <a:srgbClr val="0A4A66"/>
                </a:solidFill>
              </a:rPr>
              <a:t>, </a:t>
            </a:r>
            <a:r>
              <a:rPr lang="en-US" sz="1600" dirty="0" err="1" smtClean="0">
                <a:solidFill>
                  <a:srgbClr val="0A4A66"/>
                </a:solidFill>
              </a:rPr>
              <a:t>Hamza</a:t>
            </a:r>
            <a:r>
              <a:rPr lang="en-US" sz="1600" dirty="0" smtClean="0">
                <a:solidFill>
                  <a:srgbClr val="0A4A66"/>
                </a:solidFill>
              </a:rPr>
              <a:t>, Founder, UAE</a:t>
            </a:r>
          </a:p>
          <a:p>
            <a:r>
              <a:rPr lang="en-US" sz="1600" dirty="0" smtClean="0">
                <a:solidFill>
                  <a:srgbClr val="0A4A66"/>
                </a:solidFill>
              </a:rPr>
              <a:t>Balsam </a:t>
            </a:r>
            <a:r>
              <a:rPr lang="en-US" sz="1600" dirty="0" err="1" smtClean="0">
                <a:solidFill>
                  <a:srgbClr val="0A4A66"/>
                </a:solidFill>
              </a:rPr>
              <a:t>Alkouz</a:t>
            </a:r>
            <a:r>
              <a:rPr lang="en-US" sz="1600" dirty="0" smtClean="0">
                <a:solidFill>
                  <a:srgbClr val="0A4A66"/>
                </a:solidFill>
              </a:rPr>
              <a:t>, </a:t>
            </a:r>
            <a:r>
              <a:rPr lang="en-US" sz="1600" dirty="0" err="1" smtClean="0">
                <a:solidFill>
                  <a:srgbClr val="0A4A66"/>
                </a:solidFill>
              </a:rPr>
              <a:t>UOS</a:t>
            </a:r>
            <a:r>
              <a:rPr lang="en-US" sz="1600" dirty="0" smtClean="0">
                <a:solidFill>
                  <a:srgbClr val="0A4A66"/>
                </a:solidFill>
              </a:rPr>
              <a:t>, Research Assistant, UAE</a:t>
            </a:r>
          </a:p>
          <a:p>
            <a:r>
              <a:rPr lang="en-US" sz="1600" dirty="0" err="1" smtClean="0">
                <a:solidFill>
                  <a:srgbClr val="0A4A66"/>
                </a:solidFill>
              </a:rPr>
              <a:t>Hanan</a:t>
            </a:r>
            <a:r>
              <a:rPr lang="en-US" sz="1600" dirty="0" smtClean="0">
                <a:solidFill>
                  <a:srgbClr val="0A4A66"/>
                </a:solidFill>
              </a:rPr>
              <a:t> </a:t>
            </a:r>
            <a:r>
              <a:rPr lang="en-US" sz="1600" dirty="0" err="1" smtClean="0">
                <a:solidFill>
                  <a:srgbClr val="0A4A66"/>
                </a:solidFill>
              </a:rPr>
              <a:t>Hadad</a:t>
            </a:r>
            <a:r>
              <a:rPr lang="en-US" sz="1600" dirty="0" smtClean="0">
                <a:solidFill>
                  <a:srgbClr val="0A4A66"/>
                </a:solidFill>
              </a:rPr>
              <a:t>, Lynx Vision, Graphic Designer, UAE</a:t>
            </a:r>
          </a:p>
          <a:p>
            <a:r>
              <a:rPr lang="en-US" sz="1600" dirty="0" err="1" smtClean="0">
                <a:solidFill>
                  <a:srgbClr val="0A4A66"/>
                </a:solidFill>
              </a:rPr>
              <a:t>Saeed</a:t>
            </a:r>
            <a:r>
              <a:rPr lang="en-US" sz="1600" dirty="0" smtClean="0">
                <a:solidFill>
                  <a:srgbClr val="0A4A66"/>
                </a:solidFill>
              </a:rPr>
              <a:t> </a:t>
            </a:r>
            <a:r>
              <a:rPr lang="en-US" sz="1600" dirty="0" err="1" smtClean="0">
                <a:solidFill>
                  <a:srgbClr val="0A4A66"/>
                </a:solidFill>
              </a:rPr>
              <a:t>Motamed</a:t>
            </a:r>
            <a:r>
              <a:rPr lang="en-US" sz="1600" dirty="0" smtClean="0">
                <a:solidFill>
                  <a:srgbClr val="0A4A66"/>
                </a:solidFill>
              </a:rPr>
              <a:t>, </a:t>
            </a:r>
            <a:r>
              <a:rPr lang="en-US" sz="1600" dirty="0" err="1" smtClean="0">
                <a:solidFill>
                  <a:srgbClr val="0A4A66"/>
                </a:solidFill>
              </a:rPr>
              <a:t>NetworkFull</a:t>
            </a:r>
            <a:r>
              <a:rPr lang="en-US" sz="1600" dirty="0" smtClean="0">
                <a:solidFill>
                  <a:srgbClr val="0A4A66"/>
                </a:solidFill>
              </a:rPr>
              <a:t>, </a:t>
            </a:r>
            <a:r>
              <a:rPr lang="en-US" sz="1600" dirty="0" err="1" smtClean="0">
                <a:solidFill>
                  <a:srgbClr val="0A4A66"/>
                </a:solidFill>
              </a:rPr>
              <a:t>CTO</a:t>
            </a:r>
            <a:r>
              <a:rPr lang="en-US" sz="1600" dirty="0" smtClean="0">
                <a:solidFill>
                  <a:srgbClr val="0A4A66"/>
                </a:solidFill>
              </a:rPr>
              <a:t>, UAE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ackground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6860"/>
            <a:ext cx="9144000" cy="5148071"/>
          </a:xfrm>
          <a:prstGeom prst="rect">
            <a:avLst/>
          </a:prstGeom>
        </p:spPr>
      </p:pic>
      <p:pic>
        <p:nvPicPr>
          <p:cNvPr id="7" name="Picture 6" descr="p1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14400" y="135731"/>
            <a:ext cx="7772400" cy="4375860"/>
          </a:xfrm>
          <a:prstGeom prst="rect">
            <a:avLst/>
          </a:prstGeom>
        </p:spPr>
      </p:pic>
      <p:pic>
        <p:nvPicPr>
          <p:cNvPr id="12" name="Picture 11" descr="p2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0" y="59531"/>
            <a:ext cx="8229600" cy="4633264"/>
          </a:xfrm>
          <a:prstGeom prst="rect">
            <a:avLst/>
          </a:prstGeom>
        </p:spPr>
      </p:pic>
      <p:pic>
        <p:nvPicPr>
          <p:cNvPr id="16" name="Picture 15" descr="p3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685800" y="-397669"/>
            <a:ext cx="9144000" cy="5148071"/>
          </a:xfrm>
          <a:prstGeom prst="rect">
            <a:avLst/>
          </a:prstGeom>
        </p:spPr>
      </p:pic>
      <p:pic>
        <p:nvPicPr>
          <p:cNvPr id="17" name="Picture 16" descr="p4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152400" y="-321469"/>
            <a:ext cx="9144000" cy="5148071"/>
          </a:xfrm>
          <a:prstGeom prst="rect">
            <a:avLst/>
          </a:prstGeom>
        </p:spPr>
      </p:pic>
      <p:pic>
        <p:nvPicPr>
          <p:cNvPr id="18" name="Picture 17" descr="p5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609600" y="-169069"/>
            <a:ext cx="9144000" cy="514807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8" presetClass="entr" presetSubtype="0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0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58" presetClass="entr" presetSubtype="0" ac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0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58" presetClass="entr" presetSubtype="0" ac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0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58" presetClass="entr" presetSubtype="0" ac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0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58" presetClass="entr" presetSubtype="0" ac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0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ackground (1)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6859"/>
            <a:ext cx="9144000" cy="514807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81000" y="440531"/>
            <a:ext cx="708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107AA7"/>
                </a:solidFill>
                <a:latin typeface="Oswald"/>
              </a:rPr>
              <a:t>Problem  </a:t>
            </a:r>
            <a:endParaRPr lang="en-US" sz="2800" b="1" dirty="0">
              <a:solidFill>
                <a:srgbClr val="107AA7"/>
              </a:solidFill>
              <a:latin typeface="Oswald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381000" y="962163"/>
            <a:ext cx="63246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81000" y="963751"/>
            <a:ext cx="3581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dirty="0" smtClean="0">
                <a:solidFill>
                  <a:srgbClr val="009900"/>
                </a:solidFill>
                <a:latin typeface="Oswald"/>
              </a:rPr>
              <a:t>Learning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009900"/>
                </a:solidFill>
                <a:latin typeface="Oswald"/>
              </a:rPr>
              <a:t>Arabic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009900"/>
                </a:solidFill>
                <a:latin typeface="Oswald"/>
              </a:rPr>
              <a:t>Grammar</a:t>
            </a:r>
          </a:p>
          <a:p>
            <a:endParaRPr lang="en-US" dirty="0"/>
          </a:p>
        </p:txBody>
      </p:sp>
      <p:pic>
        <p:nvPicPr>
          <p:cNvPr id="9" name="Picture 8" descr="i1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1932303"/>
            <a:ext cx="2927828" cy="2927828"/>
          </a:xfrm>
          <a:prstGeom prst="rect">
            <a:avLst/>
          </a:prstGeom>
        </p:spPr>
      </p:pic>
      <p:pic>
        <p:nvPicPr>
          <p:cNvPr id="10" name="Picture 9" descr="i2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124200" y="1202531"/>
            <a:ext cx="2995559" cy="2995559"/>
          </a:xfrm>
          <a:prstGeom prst="rect">
            <a:avLst/>
          </a:prstGeom>
        </p:spPr>
      </p:pic>
      <p:pic>
        <p:nvPicPr>
          <p:cNvPr id="11" name="Picture 10" descr="i3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357166" y="2040731"/>
            <a:ext cx="2482034" cy="248203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ackground (1)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6859"/>
            <a:ext cx="9144000" cy="514807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81000" y="440531"/>
            <a:ext cx="708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107AA7"/>
                </a:solidFill>
                <a:latin typeface="Oswald"/>
              </a:rPr>
              <a:t>Our Solution</a:t>
            </a:r>
            <a:endParaRPr lang="en-US" sz="2800" b="1" dirty="0">
              <a:solidFill>
                <a:srgbClr val="107AA7"/>
              </a:solidFill>
              <a:latin typeface="Oswald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381000" y="962163"/>
            <a:ext cx="63246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graph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09600" y="874871"/>
            <a:ext cx="7620000" cy="42900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ackground (1)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6859"/>
            <a:ext cx="9144000" cy="514807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81000" y="440531"/>
            <a:ext cx="708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107AA7"/>
                </a:solidFill>
                <a:latin typeface="Oswald"/>
              </a:rPr>
              <a:t>Our Solution</a:t>
            </a:r>
            <a:endParaRPr lang="en-US" sz="2800" b="1" dirty="0">
              <a:solidFill>
                <a:srgbClr val="107AA7"/>
              </a:solidFill>
              <a:latin typeface="Oswald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381000" y="962163"/>
            <a:ext cx="63246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graph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09600" y="874871"/>
            <a:ext cx="7620000" cy="4290060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2438400" y="978830"/>
            <a:ext cx="1828800" cy="1138101"/>
          </a:xfrm>
          <a:prstGeom prst="ellipse">
            <a:avLst/>
          </a:prstGeom>
          <a:solidFill>
            <a:schemeClr val="accent3">
              <a:lumMod val="40000"/>
              <a:lumOff val="60000"/>
              <a:alpha val="89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 rot="5400000">
            <a:off x="350520" y="2467547"/>
            <a:ext cx="2194560" cy="1828800"/>
          </a:xfrm>
          <a:prstGeom prst="ellipse">
            <a:avLst/>
          </a:prstGeom>
          <a:solidFill>
            <a:schemeClr val="accent3">
              <a:lumMod val="40000"/>
              <a:lumOff val="60000"/>
              <a:alpha val="92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445726" y="2312969"/>
            <a:ext cx="2717074" cy="2090057"/>
          </a:xfrm>
          <a:prstGeom prst="ellipse">
            <a:avLst/>
          </a:prstGeom>
          <a:solidFill>
            <a:schemeClr val="accent3">
              <a:lumMod val="40000"/>
              <a:lumOff val="60000"/>
              <a:alpha val="9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flask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656114" y="1278731"/>
            <a:ext cx="1306286" cy="511192"/>
          </a:xfrm>
          <a:prstGeom prst="rect">
            <a:avLst/>
          </a:prstGeom>
        </p:spPr>
      </p:pic>
      <p:pic>
        <p:nvPicPr>
          <p:cNvPr id="11" name="Picture 10" descr="003-py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73331" y="3640931"/>
            <a:ext cx="679269" cy="679269"/>
          </a:xfrm>
          <a:prstGeom prst="rect">
            <a:avLst/>
          </a:prstGeom>
        </p:spPr>
      </p:pic>
      <p:pic>
        <p:nvPicPr>
          <p:cNvPr id="13" name="Picture 12" descr="004-json-file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264330" y="3556747"/>
            <a:ext cx="679269" cy="679269"/>
          </a:xfrm>
          <a:prstGeom prst="rect">
            <a:avLst/>
          </a:prstGeom>
        </p:spPr>
      </p:pic>
      <p:pic>
        <p:nvPicPr>
          <p:cNvPr id="14" name="Picture 13" descr="006-css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475514" y="2955131"/>
            <a:ext cx="696686" cy="696686"/>
          </a:xfrm>
          <a:prstGeom prst="rect">
            <a:avLst/>
          </a:prstGeom>
        </p:spPr>
      </p:pic>
      <p:pic>
        <p:nvPicPr>
          <p:cNvPr id="15" name="Picture 14" descr="007-javascript.pn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648200" y="2955131"/>
            <a:ext cx="696686" cy="696686"/>
          </a:xfrm>
          <a:prstGeom prst="rect">
            <a:avLst/>
          </a:prstGeom>
        </p:spPr>
      </p:pic>
      <p:pic>
        <p:nvPicPr>
          <p:cNvPr id="16" name="Picture 15" descr="005-html.png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196114" y="2421731"/>
            <a:ext cx="696686" cy="696686"/>
          </a:xfrm>
          <a:prstGeom prst="rect">
            <a:avLst/>
          </a:prstGeom>
        </p:spPr>
      </p:pic>
      <p:pic>
        <p:nvPicPr>
          <p:cNvPr id="17" name="Picture 16" descr="1562726.png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284868" y="2991599"/>
            <a:ext cx="725532" cy="725532"/>
          </a:xfrm>
          <a:prstGeom prst="rect">
            <a:avLst/>
          </a:prstGeom>
        </p:spPr>
      </p:pic>
      <p:pic>
        <p:nvPicPr>
          <p:cNvPr id="18" name="Picture 17" descr="ch08-tree-4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07424" y="2646045"/>
            <a:ext cx="1672046" cy="10024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ackground (1)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6859"/>
            <a:ext cx="9144000" cy="514807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81000" y="440531"/>
            <a:ext cx="708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107AA7"/>
                </a:solidFill>
                <a:latin typeface="Oswald"/>
              </a:rPr>
              <a:t>Impact</a:t>
            </a:r>
            <a:endParaRPr lang="en-US" sz="2800" b="1" dirty="0">
              <a:solidFill>
                <a:srgbClr val="107AA7"/>
              </a:solidFill>
              <a:latin typeface="Oswald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381000" y="962163"/>
            <a:ext cx="63246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81000" y="963751"/>
            <a:ext cx="3581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dirty="0" smtClean="0">
                <a:solidFill>
                  <a:srgbClr val="009900"/>
                </a:solidFill>
                <a:latin typeface="Oswald"/>
              </a:rPr>
              <a:t>Enjoyable Learning Experience</a:t>
            </a:r>
          </a:p>
          <a:p>
            <a:endParaRPr lang="en-US" dirty="0"/>
          </a:p>
        </p:txBody>
      </p:sp>
      <p:pic>
        <p:nvPicPr>
          <p:cNvPr id="12" name="Picture 11" descr="yellow-Copy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-152400" y="1126331"/>
            <a:ext cx="5867400" cy="39116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715000" y="1888331"/>
            <a:ext cx="228600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dirty="0" smtClean="0">
                <a:solidFill>
                  <a:schemeClr val="accent2"/>
                </a:solidFill>
              </a:rPr>
              <a:t>A+</a:t>
            </a:r>
            <a:endParaRPr lang="en-US" sz="11500" dirty="0">
              <a:solidFill>
                <a:schemeClr val="accent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ackground (1)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6859"/>
            <a:ext cx="9144000" cy="514807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81000" y="440531"/>
            <a:ext cx="708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107AA7"/>
                </a:solidFill>
                <a:latin typeface="Oswald"/>
              </a:rPr>
              <a:t>Future Development</a:t>
            </a:r>
            <a:endParaRPr lang="en-US" sz="2800" b="1" dirty="0">
              <a:solidFill>
                <a:srgbClr val="107AA7"/>
              </a:solidFill>
              <a:latin typeface="Oswald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381000" y="962163"/>
            <a:ext cx="63246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64777-OBBF1H-46-01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1657" y="1747991"/>
            <a:ext cx="2707743" cy="2707743"/>
          </a:xfrm>
          <a:prstGeom prst="rect">
            <a:avLst/>
          </a:prstGeom>
        </p:spPr>
      </p:pic>
      <p:pic>
        <p:nvPicPr>
          <p:cNvPr id="14" name="Picture 13" descr="108312-ONLZZR-30 [Converted]-01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309397" y="669131"/>
            <a:ext cx="4243803" cy="4243803"/>
          </a:xfrm>
          <a:prstGeom prst="rect">
            <a:avLst/>
          </a:prstGeom>
        </p:spPr>
      </p:pic>
      <p:pic>
        <p:nvPicPr>
          <p:cNvPr id="15" name="Picture 14" descr="108312-ONLZZR-30 [Converted]-01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943600" y="1348203"/>
            <a:ext cx="3336132" cy="333613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ackground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95"/>
            <a:ext cx="9144000" cy="5148071"/>
          </a:xfrm>
          <a:prstGeom prst="rect">
            <a:avLst/>
          </a:prstGeom>
        </p:spPr>
      </p:pic>
      <p:pic>
        <p:nvPicPr>
          <p:cNvPr id="5" name="Picture 4" descr="Untitled-1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745331"/>
            <a:ext cx="3733800" cy="3733800"/>
          </a:xfrm>
          <a:prstGeom prst="rect">
            <a:avLst/>
          </a:prstGeom>
        </p:spPr>
      </p:pic>
      <p:sp>
        <p:nvSpPr>
          <p:cNvPr id="6" name="Shape 90"/>
          <p:cNvSpPr txBox="1">
            <a:spLocks/>
          </p:cNvSpPr>
          <p:nvPr/>
        </p:nvSpPr>
        <p:spPr>
          <a:xfrm>
            <a:off x="3505200" y="1507331"/>
            <a:ext cx="4419600" cy="29718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lvl="0">
              <a:spcBef>
                <a:spcPts val="1800"/>
              </a:spcBef>
              <a:defRPr/>
            </a:pPr>
            <a:r>
              <a:rPr lang="en-US" sz="2000" dirty="0" smtClean="0">
                <a:solidFill>
                  <a:srgbClr val="107AA7"/>
                </a:solidFill>
                <a:latin typeface="Oswald"/>
              </a:rPr>
              <a:t>“ The interest in the Arabic language and the development of tools and methods of teaching is an integral part of our vision and aspirations for a better future for the </a:t>
            </a:r>
            <a:r>
              <a:rPr lang="en-US" sz="2000" dirty="0" err="1" smtClean="0">
                <a:solidFill>
                  <a:srgbClr val="107AA7"/>
                </a:solidFill>
                <a:latin typeface="Oswald"/>
              </a:rPr>
              <a:t>UAE</a:t>
            </a:r>
            <a:r>
              <a:rPr lang="en-US" sz="2000" dirty="0" smtClean="0">
                <a:solidFill>
                  <a:srgbClr val="107AA7"/>
                </a:solidFill>
                <a:latin typeface="Oswald"/>
              </a:rPr>
              <a:t> and is not less important than the interest in education in all its other branches. ”</a:t>
            </a:r>
          </a:p>
          <a:p>
            <a:pPr lvl="0">
              <a:spcBef>
                <a:spcPts val="1800"/>
              </a:spcBef>
              <a:defRPr/>
            </a:pPr>
            <a:r>
              <a:rPr lang="en-US" sz="2000" b="1" dirty="0" err="1" smtClean="0">
                <a:solidFill>
                  <a:srgbClr val="107AA7"/>
                </a:solidFill>
                <a:latin typeface="Oswald"/>
              </a:rPr>
              <a:t>HH</a:t>
            </a:r>
            <a:r>
              <a:rPr lang="en-US" sz="2000" b="1" dirty="0" smtClean="0">
                <a:solidFill>
                  <a:srgbClr val="107AA7"/>
                </a:solidFill>
                <a:latin typeface="Oswald"/>
              </a:rPr>
              <a:t> Sheikh Mohammed Bin Rashid Al </a:t>
            </a:r>
            <a:r>
              <a:rPr lang="en-US" sz="2000" b="1" dirty="0" err="1" smtClean="0">
                <a:solidFill>
                  <a:srgbClr val="107AA7"/>
                </a:solidFill>
                <a:latin typeface="Oswald"/>
              </a:rPr>
              <a:t>Maktoum</a:t>
            </a:r>
            <a:endParaRPr lang="en-US" sz="2000" b="1" dirty="0">
              <a:solidFill>
                <a:srgbClr val="107AA7"/>
              </a:solidFill>
              <a:latin typeface="Oswa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642</TotalTime>
  <Words>145</Words>
  <Application>Microsoft Macintosh PowerPoint</Application>
  <PresentationFormat>Custom</PresentationFormat>
  <Paragraphs>21</Paragraphs>
  <Slides>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lenovo</dc:creator>
  <cp:lastModifiedBy>lenovo</cp:lastModifiedBy>
  <cp:revision>47</cp:revision>
  <dcterms:created xsi:type="dcterms:W3CDTF">2017-04-15T12:01:48Z</dcterms:created>
  <dcterms:modified xsi:type="dcterms:W3CDTF">2017-04-16T08:08:21Z</dcterms:modified>
</cp:coreProperties>
</file>